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70" r:id="rId9"/>
    <p:sldId id="269" r:id="rId10"/>
    <p:sldId id="268" r:id="rId11"/>
    <p:sldId id="271" r:id="rId12"/>
    <p:sldId id="272" r:id="rId13"/>
    <p:sldId id="273" r:id="rId14"/>
    <p:sldId id="274" r:id="rId15"/>
    <p:sldId id="275" r:id="rId16"/>
    <p:sldId id="277" r:id="rId17"/>
    <p:sldId id="276" r:id="rId18"/>
    <p:sldId id="278" r:id="rId19"/>
    <p:sldId id="279" r:id="rId20"/>
    <p:sldId id="283" r:id="rId21"/>
    <p:sldId id="285" r:id="rId22"/>
    <p:sldId id="280" r:id="rId23"/>
    <p:sldId id="281" r:id="rId24"/>
    <p:sldId id="282" r:id="rId25"/>
    <p:sldId id="286" r:id="rId26"/>
    <p:sldId id="287" r:id="rId27"/>
    <p:sldId id="288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 snapToObjects="1" showGuides="1">
      <p:cViewPr>
        <p:scale>
          <a:sx n="110" d="100"/>
          <a:sy n="110" d="100"/>
        </p:scale>
        <p:origin x="536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29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73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6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52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143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634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69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36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75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39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ED265-4B32-7E4E-BDE9-B1610F0EFA1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2007F-E672-DC4D-8C34-016EBAAF5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5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972A4-09A6-1F45-948D-9083C52A45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Tree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1A497-63AF-8B46-83CD-ABE6454964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 3</a:t>
            </a:r>
          </a:p>
        </p:txBody>
      </p:sp>
    </p:spTree>
    <p:extLst>
      <p:ext uri="{BB962C8B-B14F-4D97-AF65-F5344CB8AC3E}">
        <p14:creationId xmlns:p14="http://schemas.microsoft.com/office/powerpoint/2010/main" val="3814506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3D45A-7C95-EF43-97F8-DE0E1375C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Tree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2A3D8-C64A-1545-9B18-AD7013513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strategy to search through possible plans.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93714-69F3-C64F-BC06-1B9AD52C2818}"/>
              </a:ext>
            </a:extLst>
          </p:cNvPr>
          <p:cNvSpPr txBox="1"/>
          <p:nvPr/>
        </p:nvSpPr>
        <p:spPr>
          <a:xfrm>
            <a:off x="5175255" y="2642672"/>
            <a:ext cx="256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Empty 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71C13D-09CC-0D47-A3DF-BFCB3A8B88CF}"/>
              </a:ext>
            </a:extLst>
          </p:cNvPr>
          <p:cNvSpPr txBox="1"/>
          <p:nvPr/>
        </p:nvSpPr>
        <p:spPr>
          <a:xfrm>
            <a:off x="2489200" y="3686274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Q1 – (1,1)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DC5D18-D4D1-0141-A0D4-77ED08160B35}"/>
              </a:ext>
            </a:extLst>
          </p:cNvPr>
          <p:cNvSpPr txBox="1"/>
          <p:nvPr/>
        </p:nvSpPr>
        <p:spPr>
          <a:xfrm>
            <a:off x="4654551" y="3686274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Q1 – (2,1)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E5C157-D7D9-AB48-8F55-A54297DCB607}"/>
              </a:ext>
            </a:extLst>
          </p:cNvPr>
          <p:cNvSpPr txBox="1"/>
          <p:nvPr/>
        </p:nvSpPr>
        <p:spPr>
          <a:xfrm>
            <a:off x="6819902" y="3692108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Q1 – (3,1)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B6AEA-40C1-A941-885C-024BCF0620D0}"/>
              </a:ext>
            </a:extLst>
          </p:cNvPr>
          <p:cNvSpPr txBox="1"/>
          <p:nvPr/>
        </p:nvSpPr>
        <p:spPr>
          <a:xfrm>
            <a:off x="9029700" y="3666708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Q1 – (4,1)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BE88F-6197-954F-874F-80BA1F0ABD3B}"/>
              </a:ext>
            </a:extLst>
          </p:cNvPr>
          <p:cNvSpPr txBox="1"/>
          <p:nvPr/>
        </p:nvSpPr>
        <p:spPr>
          <a:xfrm>
            <a:off x="1409704" y="4571276"/>
            <a:ext cx="187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Q2 – (3,1)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E951C6-B9AD-974B-B0CF-E21DC0A3389C}"/>
              </a:ext>
            </a:extLst>
          </p:cNvPr>
          <p:cNvSpPr txBox="1"/>
          <p:nvPr/>
        </p:nvSpPr>
        <p:spPr>
          <a:xfrm>
            <a:off x="3549655" y="4571276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Q2 – (4,1)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54877E-9805-9A4E-A67E-10A01DF79D1B}"/>
              </a:ext>
            </a:extLst>
          </p:cNvPr>
          <p:cNvSpPr txBox="1"/>
          <p:nvPr/>
        </p:nvSpPr>
        <p:spPr>
          <a:xfrm>
            <a:off x="1536704" y="5542201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Q3 – 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8AB7CB-7DC4-2148-9845-1538FAAB0546}"/>
              </a:ext>
            </a:extLst>
          </p:cNvPr>
          <p:cNvSpPr txBox="1"/>
          <p:nvPr/>
        </p:nvSpPr>
        <p:spPr>
          <a:xfrm>
            <a:off x="3549655" y="5542201"/>
            <a:ext cx="162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Q3 – 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C15898-4C2A-FC4A-81B3-15474EAF1B7E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3302000" y="3165892"/>
            <a:ext cx="3155955" cy="5203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BF9938-1428-1B42-9E3D-61F3859B1F80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5467351" y="3165892"/>
            <a:ext cx="990604" cy="5203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F83288-C473-554B-BF5E-4428DA4AA194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6457955" y="3165892"/>
            <a:ext cx="1174747" cy="5262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1A42283-423E-A641-80DD-C5B63ED65A43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6457955" y="3165892"/>
            <a:ext cx="3384545" cy="5008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6155CDC-8943-4447-891E-BFF62A5C9C4C}"/>
              </a:ext>
            </a:extLst>
          </p:cNvPr>
          <p:cNvCxnSpPr>
            <a:stCxn id="6" idx="2"/>
            <a:endCxn id="10" idx="0"/>
          </p:cNvCxnSpPr>
          <p:nvPr/>
        </p:nvCxnSpPr>
        <p:spPr>
          <a:xfrm flipH="1">
            <a:off x="2349504" y="4209494"/>
            <a:ext cx="952496" cy="361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382DEDE-6EFB-1A47-AD2F-D49D725632EA}"/>
              </a:ext>
            </a:extLst>
          </p:cNvPr>
          <p:cNvCxnSpPr>
            <a:stCxn id="6" idx="2"/>
            <a:endCxn id="11" idx="0"/>
          </p:cNvCxnSpPr>
          <p:nvPr/>
        </p:nvCxnSpPr>
        <p:spPr>
          <a:xfrm>
            <a:off x="3302000" y="4209494"/>
            <a:ext cx="1060455" cy="3617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5E7E9F-9D98-0948-9E6D-68658CADB065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2349504" y="5094496"/>
            <a:ext cx="0" cy="4477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B6F9D33-D7EC-7843-957E-33B0DA433E52}"/>
              </a:ext>
            </a:extLst>
          </p:cNvPr>
          <p:cNvCxnSpPr>
            <a:stCxn id="11" idx="2"/>
            <a:endCxn id="13" idx="0"/>
          </p:cNvCxnSpPr>
          <p:nvPr/>
        </p:nvCxnSpPr>
        <p:spPr>
          <a:xfrm>
            <a:off x="4362455" y="5094496"/>
            <a:ext cx="0" cy="4477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71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A088-C29F-6947-BBFE-DFF87146E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C6E3E-08EE-9C43-AAE7-3701E6F67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Generalized Method of Searching State Space</a:t>
            </a:r>
          </a:p>
          <a:p>
            <a:pPr lvl="1"/>
            <a:r>
              <a:rPr lang="en-US" dirty="0"/>
              <a:t>Useful for Most Action Based Problems</a:t>
            </a:r>
          </a:p>
          <a:p>
            <a:pPr lvl="1"/>
            <a:r>
              <a:rPr lang="en-US" dirty="0"/>
              <a:t>Useful for NP-Hard Problems</a:t>
            </a:r>
          </a:p>
          <a:p>
            <a:endParaRPr lang="en-US" dirty="0"/>
          </a:p>
          <a:p>
            <a:r>
              <a:rPr lang="en-US" dirty="0"/>
              <a:t>Breadth First Search</a:t>
            </a:r>
          </a:p>
          <a:p>
            <a:r>
              <a:rPr lang="en-US" dirty="0"/>
              <a:t>Depth First Search</a:t>
            </a:r>
          </a:p>
          <a:p>
            <a:r>
              <a:rPr lang="en-US" dirty="0"/>
              <a:t>Advanced</a:t>
            </a:r>
          </a:p>
          <a:p>
            <a:pPr lvl="1"/>
            <a:r>
              <a:rPr lang="en-US" dirty="0"/>
              <a:t>Uniform Cost Search</a:t>
            </a:r>
          </a:p>
          <a:p>
            <a:pPr lvl="1"/>
            <a:r>
              <a:rPr lang="en-US" dirty="0"/>
              <a:t>A* Search</a:t>
            </a:r>
          </a:p>
        </p:txBody>
      </p:sp>
    </p:spTree>
    <p:extLst>
      <p:ext uri="{BB962C8B-B14F-4D97-AF65-F5344CB8AC3E}">
        <p14:creationId xmlns:p14="http://schemas.microsoft.com/office/powerpoint/2010/main" val="1003222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6B0E-7927-0E41-9353-84FDD6FD5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D27CEF-911A-CD4B-A6B1-587F3B7A2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52" y="2277269"/>
            <a:ext cx="4966021" cy="2647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3336C0-F723-A644-86EE-78DD6E9F2F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2"/>
          <a:stretch/>
        </p:blipFill>
        <p:spPr>
          <a:xfrm>
            <a:off x="5804221" y="1995488"/>
            <a:ext cx="5986027" cy="3516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5B604A-3115-304B-939F-7EDC5561FFDB}"/>
              </a:ext>
            </a:extLst>
          </p:cNvPr>
          <p:cNvSpPr txBox="1"/>
          <p:nvPr/>
        </p:nvSpPr>
        <p:spPr>
          <a:xfrm>
            <a:off x="8255000" y="649287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Hajishirzi</a:t>
            </a:r>
            <a:r>
              <a:rPr lang="en-US" dirty="0"/>
              <a:t>, 2018. CSE 573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124488-BF70-5C47-8368-98078545E95E}"/>
              </a:ext>
            </a:extLst>
          </p:cNvPr>
          <p:cNvSpPr txBox="1"/>
          <p:nvPr/>
        </p:nvSpPr>
        <p:spPr>
          <a:xfrm>
            <a:off x="2006599" y="5511800"/>
            <a:ext cx="156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 Graph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0BB565-FD4D-2449-AC2E-B32CED800AF9}"/>
              </a:ext>
            </a:extLst>
          </p:cNvPr>
          <p:cNvSpPr txBox="1"/>
          <p:nvPr/>
        </p:nvSpPr>
        <p:spPr>
          <a:xfrm>
            <a:off x="8623302" y="5525532"/>
            <a:ext cx="156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Search Tree</a:t>
            </a:r>
          </a:p>
        </p:txBody>
      </p:sp>
    </p:spTree>
    <p:extLst>
      <p:ext uri="{BB962C8B-B14F-4D97-AF65-F5344CB8AC3E}">
        <p14:creationId xmlns:p14="http://schemas.microsoft.com/office/powerpoint/2010/main" val="4249947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F3CF-9BA2-D648-BD2A-E9119966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First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77E03-0511-AC48-A186-2EC4C2F7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  <a:p>
            <a:pPr lvl="1"/>
            <a:r>
              <a:rPr lang="en-US" dirty="0"/>
              <a:t>Search the first unexplored path.</a:t>
            </a:r>
          </a:p>
          <a:p>
            <a:r>
              <a:rPr lang="en-US" dirty="0"/>
              <a:t>Implementation </a:t>
            </a:r>
          </a:p>
          <a:p>
            <a:pPr lvl="1"/>
            <a:r>
              <a:rPr lang="en-US" dirty="0"/>
              <a:t>Stack – Last in First Out</a:t>
            </a:r>
          </a:p>
          <a:p>
            <a:pPr lvl="1"/>
            <a:r>
              <a:rPr lang="en-US" dirty="0"/>
              <a:t>Recursive</a:t>
            </a:r>
          </a:p>
        </p:txBody>
      </p:sp>
    </p:spTree>
    <p:extLst>
      <p:ext uri="{BB962C8B-B14F-4D97-AF65-F5344CB8AC3E}">
        <p14:creationId xmlns:p14="http://schemas.microsoft.com/office/powerpoint/2010/main" val="2425835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414B4-EBC4-2741-8452-981A2B66A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First Search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6692B2-B9B9-204C-9F18-8021E64EA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5767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Order – </a:t>
            </a:r>
            <a:r>
              <a:rPr lang="en-US" dirty="0" err="1"/>
              <a:t>S,p,q,e,r,f,G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C4948-4F43-AA42-8923-317D3D882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2"/>
          <a:stretch/>
        </p:blipFill>
        <p:spPr>
          <a:xfrm>
            <a:off x="2870521" y="1690688"/>
            <a:ext cx="5986027" cy="35163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171ED9-356F-814D-91FB-6AE957BE51E2}"/>
              </a:ext>
            </a:extLst>
          </p:cNvPr>
          <p:cNvSpPr txBox="1"/>
          <p:nvPr/>
        </p:nvSpPr>
        <p:spPr>
          <a:xfrm>
            <a:off x="8255000" y="649287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Hajishirzi</a:t>
            </a:r>
            <a:r>
              <a:rPr lang="en-US" dirty="0"/>
              <a:t>, 2018. CSE 573 </a:t>
            </a:r>
          </a:p>
        </p:txBody>
      </p:sp>
    </p:spTree>
    <p:extLst>
      <p:ext uri="{BB962C8B-B14F-4D97-AF65-F5344CB8AC3E}">
        <p14:creationId xmlns:p14="http://schemas.microsoft.com/office/powerpoint/2010/main" val="344728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F2E3-AEEB-4646-8D01-5D74A78BB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First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553E0-7E46-4D41-A987-92CC48C6B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push first node to stack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 the stack is not empty:</a:t>
            </a:r>
          </a:p>
          <a:p>
            <a:pPr marL="0" indent="0">
              <a:buNone/>
            </a:pPr>
            <a:r>
              <a:rPr lang="en-US" dirty="0"/>
              <a:t>	pop the stack</a:t>
            </a:r>
          </a:p>
          <a:p>
            <a:pPr marL="0" indent="0">
              <a:buNone/>
            </a:pPr>
            <a:r>
              <a:rPr lang="en-US" dirty="0"/>
              <a:t>	if goal:</a:t>
            </a:r>
          </a:p>
          <a:p>
            <a:pPr marL="0" indent="0">
              <a:buNone/>
            </a:pPr>
            <a:r>
              <a:rPr lang="en-US" dirty="0"/>
              <a:t>		end</a:t>
            </a:r>
          </a:p>
          <a:p>
            <a:pPr marL="0" indent="0">
              <a:buNone/>
            </a:pPr>
            <a:r>
              <a:rPr lang="en-US" dirty="0"/>
              <a:t>	push children to stack</a:t>
            </a:r>
          </a:p>
        </p:txBody>
      </p:sp>
    </p:spTree>
    <p:extLst>
      <p:ext uri="{BB962C8B-B14F-4D97-AF65-F5344CB8AC3E}">
        <p14:creationId xmlns:p14="http://schemas.microsoft.com/office/powerpoint/2010/main" val="622901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BCA9-C0BF-7044-B61A-7C18B7B6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 First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19B99-AC6C-CC43-893F-7D639D011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  <a:p>
            <a:pPr lvl="1"/>
            <a:r>
              <a:rPr lang="en-US" dirty="0"/>
              <a:t>Search each layer at a time. </a:t>
            </a:r>
          </a:p>
          <a:p>
            <a:r>
              <a:rPr lang="en-US" dirty="0"/>
              <a:t>Implementation </a:t>
            </a:r>
          </a:p>
          <a:p>
            <a:pPr lvl="1"/>
            <a:r>
              <a:rPr lang="en-US" dirty="0"/>
              <a:t>Queue – First in First Out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20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5F08F-ADAB-7D40-8F85-945E7577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 First Search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8B193F-D6F0-AB48-8FE1-F51DB22F4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Order – </a:t>
            </a:r>
            <a:r>
              <a:rPr lang="en-US" dirty="0" err="1"/>
              <a:t>S,d,e,p,b,c,e,h,r,q,a,a,h,r,p,q,f,p,q,f,q,c,G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D1B746-4D3B-054A-9942-3E986000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976" y="1825624"/>
            <a:ext cx="9742723" cy="39655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38B78B-5D69-7E40-8D63-D5A0C22B937F}"/>
              </a:ext>
            </a:extLst>
          </p:cNvPr>
          <p:cNvSpPr txBox="1"/>
          <p:nvPr/>
        </p:nvSpPr>
        <p:spPr>
          <a:xfrm>
            <a:off x="8255000" y="649287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Hajishirzi</a:t>
            </a:r>
            <a:r>
              <a:rPr lang="en-US" dirty="0"/>
              <a:t>, 2018. CSE 573 </a:t>
            </a:r>
          </a:p>
        </p:txBody>
      </p:sp>
    </p:spTree>
    <p:extLst>
      <p:ext uri="{BB962C8B-B14F-4D97-AF65-F5344CB8AC3E}">
        <p14:creationId xmlns:p14="http://schemas.microsoft.com/office/powerpoint/2010/main" val="273692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56543-B66A-D04D-8FB6-8F59161C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 First Search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AE1CDA-050D-2C47-98EC-7FD34B719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push first node to queue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 the queue is not empty:</a:t>
            </a:r>
          </a:p>
          <a:p>
            <a:pPr marL="0" indent="0">
              <a:buNone/>
            </a:pPr>
            <a:r>
              <a:rPr lang="en-US" dirty="0"/>
              <a:t>	pop the queue</a:t>
            </a:r>
          </a:p>
          <a:p>
            <a:pPr marL="0" indent="0">
              <a:buNone/>
            </a:pPr>
            <a:r>
              <a:rPr lang="en-US" dirty="0"/>
              <a:t>	if goal:</a:t>
            </a:r>
          </a:p>
          <a:p>
            <a:pPr marL="0" indent="0">
              <a:buNone/>
            </a:pPr>
            <a:r>
              <a:rPr lang="en-US" dirty="0"/>
              <a:t>		end</a:t>
            </a:r>
          </a:p>
          <a:p>
            <a:pPr marL="0" indent="0">
              <a:buNone/>
            </a:pPr>
            <a:r>
              <a:rPr lang="en-US" dirty="0"/>
              <a:t>	push children to queue</a:t>
            </a:r>
          </a:p>
        </p:txBody>
      </p:sp>
    </p:spTree>
    <p:extLst>
      <p:ext uri="{BB962C8B-B14F-4D97-AF65-F5344CB8AC3E}">
        <p14:creationId xmlns:p14="http://schemas.microsoft.com/office/powerpoint/2010/main" val="654577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EE0EB-67D0-354A-A104-E47765B57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Algorithm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817A5-66A0-6A4E-962C-8B1F66004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 – number of states</a:t>
            </a:r>
          </a:p>
          <a:p>
            <a:r>
              <a:rPr lang="en-US" dirty="0"/>
              <a:t>b – max branching factor</a:t>
            </a:r>
          </a:p>
          <a:p>
            <a:r>
              <a:rPr lang="en-US" dirty="0"/>
              <a:t>d – min depth of solution</a:t>
            </a:r>
          </a:p>
          <a:p>
            <a:r>
              <a:rPr lang="en-US" dirty="0"/>
              <a:t>m – max depth of search tree</a:t>
            </a:r>
          </a:p>
        </p:txBody>
      </p:sp>
    </p:spTree>
    <p:extLst>
      <p:ext uri="{BB962C8B-B14F-4D97-AF65-F5344CB8AC3E}">
        <p14:creationId xmlns:p14="http://schemas.microsoft.com/office/powerpoint/2010/main" val="13373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DCDE0-B900-8F49-8193-6EE4F7DCB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on Reinforcement Learning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BD6F18-3ECA-6842-B0D4-A6037833D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2070100"/>
            <a:ext cx="8890000" cy="3429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3AE4FF-3AB3-4E41-B913-F89BA16DA502}"/>
              </a:ext>
            </a:extLst>
          </p:cNvPr>
          <p:cNvSpPr txBox="1"/>
          <p:nvPr/>
        </p:nvSpPr>
        <p:spPr>
          <a:xfrm>
            <a:off x="6870700" y="6488668"/>
            <a:ext cx="532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Sutton, 2017. </a:t>
            </a:r>
            <a:r>
              <a:rPr lang="en-US" i="1" dirty="0"/>
              <a:t>Reinforcement Learning: An Introduction</a:t>
            </a:r>
          </a:p>
        </p:txBody>
      </p:sp>
    </p:spTree>
    <p:extLst>
      <p:ext uri="{BB962C8B-B14F-4D97-AF65-F5344CB8AC3E}">
        <p14:creationId xmlns:p14="http://schemas.microsoft.com/office/powerpoint/2010/main" val="3803600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00E8-CA21-F643-A5C9-DF0FB4425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Algorithm Properties -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DB416-F173-9546-9FCB-A4E0455FA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</a:t>
            </a:r>
          </a:p>
          <a:p>
            <a:pPr lvl="1"/>
            <a:r>
              <a:rPr lang="en-US" dirty="0"/>
              <a:t>Yes</a:t>
            </a:r>
          </a:p>
          <a:p>
            <a:r>
              <a:rPr lang="en-US" dirty="0"/>
              <a:t>Optimal</a:t>
            </a:r>
          </a:p>
          <a:p>
            <a:pPr lvl="1"/>
            <a:r>
              <a:rPr lang="en-US" dirty="0"/>
              <a:t>No</a:t>
            </a:r>
          </a:p>
          <a:p>
            <a:r>
              <a:rPr lang="en-US" dirty="0"/>
              <a:t>Time Complexity</a:t>
            </a:r>
          </a:p>
          <a:p>
            <a:pPr lvl="1"/>
            <a:r>
              <a:rPr lang="en-US" dirty="0"/>
              <a:t>O(</a:t>
            </a:r>
            <a:r>
              <a:rPr lang="en-US" dirty="0" err="1"/>
              <a:t>b</a:t>
            </a:r>
            <a:r>
              <a:rPr lang="en-US" baseline="30000" dirty="0" err="1"/>
              <a:t>m</a:t>
            </a:r>
            <a:r>
              <a:rPr lang="en-US" dirty="0"/>
              <a:t>)</a:t>
            </a:r>
          </a:p>
          <a:p>
            <a:r>
              <a:rPr lang="en-US" dirty="0"/>
              <a:t>Space Complexity</a:t>
            </a:r>
          </a:p>
          <a:p>
            <a:pPr lvl="1"/>
            <a:r>
              <a:rPr lang="en-US" dirty="0"/>
              <a:t>O(</a:t>
            </a:r>
            <a:r>
              <a:rPr lang="en-US" dirty="0" err="1"/>
              <a:t>bm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D8EB4-86B5-E945-8CA4-C4AB1095F5B0}"/>
              </a:ext>
            </a:extLst>
          </p:cNvPr>
          <p:cNvSpPr txBox="1"/>
          <p:nvPr/>
        </p:nvSpPr>
        <p:spPr>
          <a:xfrm>
            <a:off x="6933235" y="1825625"/>
            <a:ext cx="46993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 – number of states</a:t>
            </a:r>
          </a:p>
          <a:p>
            <a:r>
              <a:rPr lang="en-US" sz="2800" dirty="0"/>
              <a:t>b – max branching factor</a:t>
            </a:r>
          </a:p>
          <a:p>
            <a:r>
              <a:rPr lang="en-US" sz="2800" dirty="0"/>
              <a:t>d – min depth of solution</a:t>
            </a:r>
          </a:p>
          <a:p>
            <a:r>
              <a:rPr lang="en-US" sz="2800" dirty="0"/>
              <a:t>m – max depth of search tree</a:t>
            </a:r>
          </a:p>
        </p:txBody>
      </p:sp>
    </p:spTree>
    <p:extLst>
      <p:ext uri="{BB962C8B-B14F-4D97-AF65-F5344CB8AC3E}">
        <p14:creationId xmlns:p14="http://schemas.microsoft.com/office/powerpoint/2010/main" val="30124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00E8-CA21-F643-A5C9-DF0FB4425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Algorithm Properties - BFS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DB416-F173-9546-9FCB-A4E0455FA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</a:t>
            </a:r>
          </a:p>
          <a:p>
            <a:pPr lvl="1"/>
            <a:r>
              <a:rPr lang="en-US" dirty="0"/>
              <a:t>Yes</a:t>
            </a:r>
          </a:p>
          <a:p>
            <a:r>
              <a:rPr lang="en-US" dirty="0"/>
              <a:t>Optimal</a:t>
            </a:r>
          </a:p>
          <a:p>
            <a:pPr lvl="1"/>
            <a:r>
              <a:rPr lang="en-US" dirty="0"/>
              <a:t>Yes</a:t>
            </a:r>
          </a:p>
          <a:p>
            <a:r>
              <a:rPr lang="en-US" dirty="0"/>
              <a:t>Time Complexity</a:t>
            </a:r>
          </a:p>
          <a:p>
            <a:pPr lvl="1"/>
            <a:r>
              <a:rPr lang="en-US" dirty="0"/>
              <a:t>O(b</a:t>
            </a:r>
            <a:r>
              <a:rPr lang="en-US" baseline="30000" dirty="0"/>
              <a:t>d</a:t>
            </a:r>
            <a:r>
              <a:rPr lang="en-US" dirty="0"/>
              <a:t>)</a:t>
            </a:r>
          </a:p>
          <a:p>
            <a:r>
              <a:rPr lang="en-US" dirty="0"/>
              <a:t>Space Complexity</a:t>
            </a:r>
          </a:p>
          <a:p>
            <a:pPr lvl="1"/>
            <a:r>
              <a:rPr lang="en-US" dirty="0"/>
              <a:t>O(b</a:t>
            </a:r>
            <a:r>
              <a:rPr lang="en-US" baseline="30000" dirty="0"/>
              <a:t>d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D8EB4-86B5-E945-8CA4-C4AB1095F5B0}"/>
              </a:ext>
            </a:extLst>
          </p:cNvPr>
          <p:cNvSpPr txBox="1"/>
          <p:nvPr/>
        </p:nvSpPr>
        <p:spPr>
          <a:xfrm>
            <a:off x="6933235" y="1825625"/>
            <a:ext cx="46993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 – number of states</a:t>
            </a:r>
          </a:p>
          <a:p>
            <a:r>
              <a:rPr lang="en-US" sz="2800" dirty="0"/>
              <a:t>b – max branching factor</a:t>
            </a:r>
          </a:p>
          <a:p>
            <a:r>
              <a:rPr lang="en-US" sz="2800" dirty="0"/>
              <a:t>d – min depth of solution</a:t>
            </a:r>
          </a:p>
          <a:p>
            <a:r>
              <a:rPr lang="en-US" sz="2800" dirty="0"/>
              <a:t>m – max depth of search tree</a:t>
            </a:r>
          </a:p>
        </p:txBody>
      </p:sp>
    </p:spTree>
    <p:extLst>
      <p:ext uri="{BB962C8B-B14F-4D97-AF65-F5344CB8AC3E}">
        <p14:creationId xmlns:p14="http://schemas.microsoft.com/office/powerpoint/2010/main" val="12544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381D-C176-8841-87FE-7ED24D471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can have Cost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A0F185-CBE9-CA4C-8C7A-C6ADF63E9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1690688"/>
            <a:ext cx="7912100" cy="42781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079E36-7373-964E-A0AF-2C033DD7B889}"/>
              </a:ext>
            </a:extLst>
          </p:cNvPr>
          <p:cNvSpPr txBox="1"/>
          <p:nvPr/>
        </p:nvSpPr>
        <p:spPr>
          <a:xfrm>
            <a:off x="8255000" y="649287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Hajishirzi</a:t>
            </a:r>
            <a:r>
              <a:rPr lang="en-US" dirty="0"/>
              <a:t>, 2018. CSE 573 </a:t>
            </a:r>
          </a:p>
        </p:txBody>
      </p:sp>
    </p:spTree>
    <p:extLst>
      <p:ext uri="{BB962C8B-B14F-4D97-AF65-F5344CB8AC3E}">
        <p14:creationId xmlns:p14="http://schemas.microsoft.com/office/powerpoint/2010/main" val="720836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CD7CB-7B10-2A44-A31F-D777B9A2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Cost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7E55A-1E85-7345-BEED-AF865073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Generalization of Breadth First Search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Search the next cheapest state.</a:t>
            </a:r>
          </a:p>
          <a:p>
            <a:r>
              <a:rPr lang="en-US" dirty="0"/>
              <a:t>Implementation:</a:t>
            </a:r>
          </a:p>
          <a:p>
            <a:pPr lvl="1"/>
            <a:r>
              <a:rPr lang="en-US" dirty="0"/>
              <a:t>Priority Queue</a:t>
            </a:r>
          </a:p>
          <a:p>
            <a:pPr lvl="1"/>
            <a:r>
              <a:rPr lang="en-US" dirty="0"/>
              <a:t>Each state has a cost function f(n)</a:t>
            </a:r>
          </a:p>
        </p:txBody>
      </p:sp>
    </p:spTree>
    <p:extLst>
      <p:ext uri="{BB962C8B-B14F-4D97-AF65-F5344CB8AC3E}">
        <p14:creationId xmlns:p14="http://schemas.microsoft.com/office/powerpoint/2010/main" val="506479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1CFAF-9420-F547-A3BD-149F0977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Cost Search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84509-11F7-1041-B3C8-BCDE624D9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Order – </a:t>
            </a:r>
            <a:r>
              <a:rPr lang="en-US" dirty="0" err="1"/>
              <a:t>S,p,d,b,e,a,r,f,e,G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37D44F-7F98-B448-B368-D350FE6F9E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3"/>
          <a:stretch/>
        </p:blipFill>
        <p:spPr>
          <a:xfrm>
            <a:off x="1285681" y="1690688"/>
            <a:ext cx="10068119" cy="38902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32DB5B-7774-2A49-8D60-4A3882111063}"/>
              </a:ext>
            </a:extLst>
          </p:cNvPr>
          <p:cNvSpPr txBox="1"/>
          <p:nvPr/>
        </p:nvSpPr>
        <p:spPr>
          <a:xfrm>
            <a:off x="8255000" y="6492875"/>
            <a:ext cx="393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Hajishirzi</a:t>
            </a:r>
            <a:r>
              <a:rPr lang="en-US" dirty="0"/>
              <a:t>, 2018. CSE 573 </a:t>
            </a:r>
          </a:p>
        </p:txBody>
      </p:sp>
    </p:spTree>
    <p:extLst>
      <p:ext uri="{BB962C8B-B14F-4D97-AF65-F5344CB8AC3E}">
        <p14:creationId xmlns:p14="http://schemas.microsoft.com/office/powerpoint/2010/main" val="16151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9218D-7A89-5245-9564-572EA02FD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Trees and Conversational Question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FE3E3-10B5-E443-9AD1-93463C882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query knowledge bases with natural language?</a:t>
            </a:r>
          </a:p>
          <a:p>
            <a:r>
              <a:rPr lang="en-US" dirty="0"/>
              <a:t>Single-Step Reasoning</a:t>
            </a:r>
          </a:p>
          <a:p>
            <a:pPr lvl="1"/>
            <a:r>
              <a:rPr lang="en-US" dirty="0"/>
              <a:t>Semantic Parsing</a:t>
            </a:r>
          </a:p>
          <a:p>
            <a:pPr lvl="1"/>
            <a:r>
              <a:rPr lang="en-US" dirty="0"/>
              <a:t>Embedding Based</a:t>
            </a:r>
          </a:p>
          <a:p>
            <a:r>
              <a:rPr lang="en-US" dirty="0"/>
              <a:t>Multi-Step Reasoning</a:t>
            </a:r>
          </a:p>
          <a:p>
            <a:pPr lvl="1"/>
            <a:r>
              <a:rPr lang="en-US" dirty="0"/>
              <a:t>Symbolic Methods</a:t>
            </a:r>
          </a:p>
          <a:p>
            <a:pPr lvl="1"/>
            <a:r>
              <a:rPr lang="en-US" dirty="0"/>
              <a:t>Embedding Based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5464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4139-6427-D541-9FF8-2BA9AB14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Multi-Step Reasoning with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03042-EB11-F046-ADF6-C55DADD82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citizenship of Obama?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A01EF9-989E-7440-85C8-4027B73F4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150" y="2707842"/>
            <a:ext cx="7217699" cy="346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563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B0449-EBBB-D243-808A-3E4455C51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Multi-Step Reasoning with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4AC71-610C-754C-B60F-0D7E14184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DeepPath</a:t>
            </a:r>
            <a:r>
              <a:rPr lang="en-US" dirty="0"/>
              <a:t> (</a:t>
            </a:r>
            <a:r>
              <a:rPr lang="en-US" dirty="0" err="1"/>
              <a:t>Xiong</a:t>
            </a:r>
            <a:r>
              <a:rPr lang="en-US" dirty="0"/>
              <a:t> et al., 2017)</a:t>
            </a:r>
          </a:p>
          <a:p>
            <a:r>
              <a:rPr lang="en-US" dirty="0"/>
              <a:t>MINERVA (Das et al., 2017)</a:t>
            </a:r>
          </a:p>
          <a:p>
            <a:r>
              <a:rPr lang="en-US" dirty="0"/>
              <a:t>M-Walk (Shen et al., 2018)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2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38D36-E135-2C4E-94DE-0C1E0D6E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Formulating Problems as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9B38D-EBB5-3946-8524-941513294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Space</a:t>
            </a:r>
          </a:p>
          <a:p>
            <a:pPr lvl="1"/>
            <a:r>
              <a:rPr lang="en-US" dirty="0"/>
              <a:t>Start State</a:t>
            </a:r>
          </a:p>
          <a:p>
            <a:pPr lvl="1"/>
            <a:r>
              <a:rPr lang="en-US" dirty="0"/>
              <a:t>Goal State</a:t>
            </a:r>
          </a:p>
          <a:p>
            <a:r>
              <a:rPr lang="en-US" dirty="0"/>
              <a:t>Actions Space</a:t>
            </a:r>
          </a:p>
        </p:txBody>
      </p:sp>
    </p:spTree>
    <p:extLst>
      <p:ext uri="{BB962C8B-B14F-4D97-AF65-F5344CB8AC3E}">
        <p14:creationId xmlns:p14="http://schemas.microsoft.com/office/powerpoint/2010/main" val="1899706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79695-2966-D44B-9B20-4CAF5868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Queens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9AAB7-5BF7-E649-BFC6-00BDE4595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 four queens on a 4 x 4 board such that they do not attack each other. </a:t>
            </a:r>
          </a:p>
          <a:p>
            <a:endParaRPr lang="en-US" dirty="0"/>
          </a:p>
          <a:p>
            <a:r>
              <a:rPr lang="en-US" dirty="0"/>
              <a:t>Initial State</a:t>
            </a:r>
          </a:p>
          <a:p>
            <a:r>
              <a:rPr lang="en-US" dirty="0"/>
              <a:t>Action Space</a:t>
            </a:r>
          </a:p>
          <a:p>
            <a:r>
              <a:rPr lang="en-US" dirty="0"/>
              <a:t>State Space</a:t>
            </a:r>
          </a:p>
          <a:p>
            <a:r>
              <a:rPr lang="en-US" dirty="0"/>
              <a:t>Goal State</a:t>
            </a:r>
          </a:p>
        </p:txBody>
      </p:sp>
    </p:spTree>
    <p:extLst>
      <p:ext uri="{BB962C8B-B14F-4D97-AF65-F5344CB8AC3E}">
        <p14:creationId xmlns:p14="http://schemas.microsoft.com/office/powerpoint/2010/main" val="2701383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5C60-E979-3941-BCF1-1D8BDD22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Queens Problem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2C60D9-C922-ED41-9E88-C73F537CF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324925"/>
              </p:ext>
            </p:extLst>
          </p:nvPr>
        </p:nvGraphicFramePr>
        <p:xfrm>
          <a:off x="3810000" y="1690688"/>
          <a:ext cx="4572000" cy="45720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73490267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517907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33576121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36236822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2330990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238802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14011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0149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143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5C60-E979-3941-BCF1-1D8BDD22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Queens Problem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2C60D9-C922-ED41-9E88-C73F537CF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60051"/>
              </p:ext>
            </p:extLst>
          </p:nvPr>
        </p:nvGraphicFramePr>
        <p:xfrm>
          <a:off x="3810000" y="1690688"/>
          <a:ext cx="4572000" cy="45720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73490267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517907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33576121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36236822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2330990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238802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14011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014994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79388B3-BA25-D243-8F11-944AA9A296B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44000" y="2613635"/>
            <a:ext cx="2451100" cy="234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35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81BA-78D9-2446-822D-7BF7AE40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Queens: Limiting Action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52BC-6AC4-0842-8109-47E9CCAC2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State Space</a:t>
            </a:r>
          </a:p>
          <a:p>
            <a:pPr lvl="1"/>
            <a:r>
              <a:rPr lang="en-US" dirty="0"/>
              <a:t>16 x 15 x 14 x 13 = 43,680</a:t>
            </a:r>
          </a:p>
          <a:p>
            <a:r>
              <a:rPr lang="en-US" dirty="0"/>
              <a:t>Action Space</a:t>
            </a:r>
          </a:p>
          <a:p>
            <a:pPr lvl="1"/>
            <a:r>
              <a:rPr lang="en-US" dirty="0"/>
              <a:t>~14 tiles</a:t>
            </a:r>
          </a:p>
          <a:p>
            <a:pPr lvl="1"/>
            <a:endParaRPr lang="en-US" dirty="0"/>
          </a:p>
          <a:p>
            <a:r>
              <a:rPr lang="en-US" dirty="0"/>
              <a:t>Reformulate</a:t>
            </a:r>
          </a:p>
          <a:p>
            <a:pPr lvl="1"/>
            <a:r>
              <a:rPr lang="en-US" dirty="0"/>
              <a:t>One Queen per Column</a:t>
            </a:r>
          </a:p>
          <a:p>
            <a:r>
              <a:rPr lang="en-US" dirty="0"/>
              <a:t>State Space</a:t>
            </a:r>
          </a:p>
          <a:p>
            <a:pPr lvl="1"/>
            <a:r>
              <a:rPr lang="en-US" dirty="0"/>
              <a:t>4 x 4 x 4 x 4 = 16</a:t>
            </a:r>
          </a:p>
          <a:p>
            <a:r>
              <a:rPr lang="en-US" dirty="0"/>
              <a:t>Action Space</a:t>
            </a:r>
          </a:p>
          <a:p>
            <a:pPr lvl="1"/>
            <a:r>
              <a:rPr lang="en-US" dirty="0"/>
              <a:t>4 tiles</a:t>
            </a:r>
          </a:p>
        </p:txBody>
      </p:sp>
    </p:spTree>
    <p:extLst>
      <p:ext uri="{BB962C8B-B14F-4D97-AF65-F5344CB8AC3E}">
        <p14:creationId xmlns:p14="http://schemas.microsoft.com/office/powerpoint/2010/main" val="96511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59448-D419-5B47-A52F-9C467FE10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N-Queens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E4E0A-8941-AA46-82E2-3966B827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Eight Queens </a:t>
            </a:r>
          </a:p>
          <a:p>
            <a:pPr lvl="1"/>
            <a:r>
              <a:rPr lang="en-US" dirty="0"/>
              <a:t>Original, Published 1848</a:t>
            </a:r>
          </a:p>
          <a:p>
            <a:pPr lvl="1"/>
            <a:r>
              <a:rPr lang="en-US" dirty="0"/>
              <a:t>State Space ~ 10</a:t>
            </a:r>
            <a:r>
              <a:rPr lang="en-US" baseline="30000" dirty="0"/>
              <a:t>14</a:t>
            </a:r>
            <a:r>
              <a:rPr lang="en-US" dirty="0"/>
              <a:t> to 2,057</a:t>
            </a:r>
          </a:p>
          <a:p>
            <a:r>
              <a:rPr lang="en-US" dirty="0"/>
              <a:t>Hundred Queens</a:t>
            </a:r>
          </a:p>
          <a:p>
            <a:pPr lvl="1"/>
            <a:r>
              <a:rPr lang="en-US" dirty="0"/>
              <a:t>State Space ~ 10</a:t>
            </a:r>
            <a:r>
              <a:rPr lang="en-US" baseline="30000" dirty="0"/>
              <a:t>400</a:t>
            </a:r>
            <a:r>
              <a:rPr lang="en-US" dirty="0"/>
              <a:t> to 10</a:t>
            </a:r>
            <a:r>
              <a:rPr lang="en-US" baseline="30000" dirty="0"/>
              <a:t>52</a:t>
            </a:r>
            <a:endParaRPr lang="en-US" dirty="0"/>
          </a:p>
          <a:p>
            <a:r>
              <a:rPr lang="en-US" dirty="0"/>
              <a:t>Million Queens</a:t>
            </a:r>
          </a:p>
          <a:p>
            <a:pPr lvl="1"/>
            <a:r>
              <a:rPr lang="en-US" dirty="0"/>
              <a:t>Literally Impossible (</a:t>
            </a:r>
            <a:r>
              <a:rPr lang="en-US" dirty="0" err="1"/>
              <a:t>jk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Solved in a few seconds with min-conflicts heuristics. </a:t>
            </a:r>
          </a:p>
        </p:txBody>
      </p:sp>
    </p:spTree>
    <p:extLst>
      <p:ext uri="{BB962C8B-B14F-4D97-AF65-F5344CB8AC3E}">
        <p14:creationId xmlns:p14="http://schemas.microsoft.com/office/powerpoint/2010/main" val="663825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5C60-E979-3941-BCF1-1D8BDD22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Queens Solution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2C60D9-C922-ED41-9E88-C73F537CF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336823"/>
              </p:ext>
            </p:extLst>
          </p:nvPr>
        </p:nvGraphicFramePr>
        <p:xfrm>
          <a:off x="838200" y="1690688"/>
          <a:ext cx="4572000" cy="45720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73490267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517907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33576121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36236822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2330990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238802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14011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014994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49FFC96-4DE8-7E41-AA80-21E5993A3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998247"/>
              </p:ext>
            </p:extLst>
          </p:nvPr>
        </p:nvGraphicFramePr>
        <p:xfrm>
          <a:off x="6781800" y="1690688"/>
          <a:ext cx="4572000" cy="45720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734902677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517907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333576121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136236822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23309908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2388021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14011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endParaRPr lang="en-US" sz="3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Q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0149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2297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</TotalTime>
  <Words>646</Words>
  <Application>Microsoft Macintosh PowerPoint</Application>
  <PresentationFormat>Widescreen</PresentationFormat>
  <Paragraphs>191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Tree Search</vt:lpstr>
      <vt:lpstr>Recap on Reinforcement Learning</vt:lpstr>
      <vt:lpstr>Formulating Problems as RL</vt:lpstr>
      <vt:lpstr>Four Queens Problem</vt:lpstr>
      <vt:lpstr>Four Queens Problem</vt:lpstr>
      <vt:lpstr>Four Queens Problem</vt:lpstr>
      <vt:lpstr>Four Queens: Limiting Action Space</vt:lpstr>
      <vt:lpstr>N-Queens Problem</vt:lpstr>
      <vt:lpstr>Four Queens Solution</vt:lpstr>
      <vt:lpstr>Search Tree</vt:lpstr>
      <vt:lpstr>Tree Search</vt:lpstr>
      <vt:lpstr>Search Problem</vt:lpstr>
      <vt:lpstr>Depth First Search</vt:lpstr>
      <vt:lpstr>Depth First Search</vt:lpstr>
      <vt:lpstr>Depth First Search</vt:lpstr>
      <vt:lpstr>Breadth First Search</vt:lpstr>
      <vt:lpstr>Breadth First Search</vt:lpstr>
      <vt:lpstr>Breadth First Search </vt:lpstr>
      <vt:lpstr>Search Algorithm Properties</vt:lpstr>
      <vt:lpstr>Search Algorithm Properties - DFS</vt:lpstr>
      <vt:lpstr>Search Algorithm Properties - BFS</vt:lpstr>
      <vt:lpstr>Actions can have Cost</vt:lpstr>
      <vt:lpstr>Uniform Cost Search</vt:lpstr>
      <vt:lpstr>Uniform Cost Search </vt:lpstr>
      <vt:lpstr>Trees and Conversational Question Answer</vt:lpstr>
      <vt:lpstr>Multi-Step Reasoning with RL</vt:lpstr>
      <vt:lpstr>Multi-Step Reasoning with RL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Search</dc:title>
  <dc:creator>Aakash Sur</dc:creator>
  <cp:lastModifiedBy>Aakash Sur</cp:lastModifiedBy>
  <cp:revision>21</cp:revision>
  <dcterms:created xsi:type="dcterms:W3CDTF">2019-10-14T21:07:12Z</dcterms:created>
  <dcterms:modified xsi:type="dcterms:W3CDTF">2019-10-15T10:06:12Z</dcterms:modified>
</cp:coreProperties>
</file>

<file path=docProps/thumbnail.jpeg>
</file>